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342" r:id="rId4"/>
    <p:sldId id="370" r:id="rId5"/>
    <p:sldId id="301" r:id="rId6"/>
    <p:sldId id="299" r:id="rId7"/>
    <p:sldId id="369" r:id="rId8"/>
    <p:sldId id="367" r:id="rId9"/>
    <p:sldId id="351" r:id="rId10"/>
    <p:sldId id="319" r:id="rId11"/>
    <p:sldId id="320" r:id="rId12"/>
    <p:sldId id="321" r:id="rId13"/>
    <p:sldId id="329" r:id="rId14"/>
    <p:sldId id="35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087" autoAdjust="0"/>
  </p:normalViewPr>
  <p:slideViewPr>
    <p:cSldViewPr snapToGrid="0" showGuides="1">
      <p:cViewPr varScale="1">
        <p:scale>
          <a:sx n="60" d="100"/>
          <a:sy n="60" d="100"/>
        </p:scale>
        <p:origin x="1564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SCTOOL </a:t>
            </a:r>
            <a:r>
              <a:rPr lang="en-US" sz="1200" dirty="0"/>
              <a:t>– </a:t>
            </a:r>
            <a:r>
              <a:rPr lang="en-US" sz="1200" dirty="0" smtClean="0"/>
              <a:t>CITY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1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5966097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</a:t>
            </a:r>
            <a:r>
              <a:rPr lang="el-GR" sz="3200" dirty="0" smtClean="0"/>
              <a:t>C</a:t>
            </a:r>
            <a:r>
              <a:rPr lang="it-IT" sz="3200" dirty="0" smtClean="0"/>
              <a:t>Tool – </a:t>
            </a:r>
            <a:r>
              <a:rPr lang="el-GR" sz="3200" dirty="0" smtClean="0"/>
              <a:t>City</a:t>
            </a:r>
            <a:r>
              <a:rPr lang="it-IT" sz="3200" dirty="0" smtClean="0"/>
              <a:t> Scale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 small existing city, of total surface area of 13 square kilometers, </a:t>
            </a:r>
            <a:r>
              <a:rPr lang="en-US" sz="2200" dirty="0">
                <a:cs typeface="Calibri" panose="020F0502020204030204" pitchFamily="34" charset="0"/>
              </a:rPr>
              <a:t>9.5 square kilometers </a:t>
            </a:r>
            <a:r>
              <a:rPr lang="en-US" sz="2200" dirty="0" smtClean="0">
                <a:cs typeface="Calibri" panose="020F0502020204030204" pitchFamily="34" charset="0"/>
              </a:rPr>
              <a:t>are covered by </a:t>
            </a:r>
            <a:r>
              <a:rPr lang="en-US" sz="2200" dirty="0">
                <a:cs typeface="Calibri" panose="020F0502020204030204" pitchFamily="34" charset="0"/>
              </a:rPr>
              <a:t>public and </a:t>
            </a:r>
            <a:r>
              <a:rPr lang="en-US" sz="2200" dirty="0" smtClean="0">
                <a:cs typeface="Calibri" panose="020F0502020204030204" pitchFamily="34" charset="0"/>
              </a:rPr>
              <a:t>private sealed areas (i.e. paved or impervious).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353708"/>
            <a:ext cx="8514080" cy="977356"/>
            <a:chOff x="340512" y="3752469"/>
            <a:chExt cx="8514080" cy="977356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US" sz="2000" b="1" dirty="0" smtClean="0"/>
                <a:t>Calculate </a:t>
              </a:r>
              <a:r>
                <a:rPr lang="en-US" sz="2000" b="1" dirty="0"/>
                <a:t>the </a:t>
              </a:r>
              <a:r>
                <a:rPr lang="en-US" sz="2000" b="1" dirty="0" smtClean="0"/>
                <a:t>percentage </a:t>
              </a:r>
              <a:r>
                <a:rPr lang="el-GR" sz="2000" b="1" dirty="0" smtClean="0"/>
                <a:t>r</a:t>
              </a:r>
              <a:r>
                <a:rPr lang="en-US" sz="2000" b="1" dirty="0" err="1" smtClean="0"/>
                <a:t>atio</a:t>
              </a:r>
              <a:r>
                <a:rPr lang="en-US" sz="2000" b="1" dirty="0" smtClean="0"/>
                <a:t> </a:t>
              </a:r>
              <a:r>
                <a:rPr lang="en-US" sz="2000" b="1" dirty="0"/>
                <a:t>of all vegetated areas within the city </a:t>
              </a:r>
              <a:r>
                <a:rPr lang="en-US" sz="2000" b="1" dirty="0" smtClean="0"/>
                <a:t>	boundaries </a:t>
              </a:r>
              <a:r>
                <a:rPr lang="en-US" sz="2000" b="1" dirty="0"/>
                <a:t>in </a:t>
              </a:r>
              <a:r>
                <a:rPr lang="en-US" sz="2000" b="1" dirty="0" smtClean="0"/>
                <a:t>relation </a:t>
              </a:r>
              <a:r>
                <a:rPr lang="en-US" sz="2000" b="1" dirty="0"/>
                <a:t>to the total city </a:t>
              </a:r>
              <a:r>
                <a:rPr lang="en-US" sz="2000" b="1" dirty="0" smtClean="0"/>
                <a:t>area 	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411" y="4214951"/>
            <a:ext cx="2013667" cy="133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77200" y="8305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8077200" y="2204944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8077200" y="3675252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278870" y="2284534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 smtClean="0"/>
              <a:t>total </a:t>
            </a:r>
            <a:r>
              <a:rPr lang="el-GR" sz="2000" b="1" dirty="0"/>
              <a:t>area</a:t>
            </a:r>
            <a:r>
              <a:rPr lang="el-GR" sz="2000" dirty="0"/>
              <a:t> </a:t>
            </a:r>
            <a:r>
              <a:rPr lang="en-US" sz="2000" b="1" dirty="0"/>
              <a:t>of </a:t>
            </a:r>
            <a:r>
              <a:rPr lang="en-US" sz="2000" b="1" dirty="0" smtClean="0"/>
              <a:t>green areas</a:t>
            </a:r>
          </a:p>
          <a:p>
            <a:r>
              <a:rPr lang="en-US" sz="2000" dirty="0" smtClean="0">
                <a:cs typeface="Calibri" panose="020F0502020204030204" pitchFamily="34" charset="0"/>
              </a:rPr>
              <a:t> </a:t>
            </a:r>
            <a:endParaRPr lang="en-US" sz="2000" dirty="0"/>
          </a:p>
          <a:p>
            <a:r>
              <a:rPr lang="en-US" sz="2000" dirty="0" smtClean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>
                <a:cs typeface="Calibri" panose="020F0502020204030204" pitchFamily="34" charset="0"/>
              </a:rPr>
              <a:t>13000000 - 9500000</a:t>
            </a:r>
            <a:r>
              <a:rPr lang="el-GR" sz="2000" dirty="0" smtClean="0">
                <a:cs typeface="Calibri" panose="020F0502020204030204" pitchFamily="34" charset="0"/>
              </a:rPr>
              <a:t>) </a:t>
            </a:r>
            <a:r>
              <a:rPr lang="el-GR" sz="2000" dirty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3500000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US" sz="2000" b="1" dirty="0" smtClean="0">
                <a:cs typeface="Calibri" panose="020F0502020204030204" pitchFamily="34" charset="0"/>
              </a:rPr>
              <a:t>m</a:t>
            </a:r>
            <a:r>
              <a:rPr lang="en-US" sz="2000" b="1" baseline="30000" dirty="0" smtClean="0">
                <a:cs typeface="Calibri" panose="020F0502020204030204" pitchFamily="34" charset="0"/>
              </a:rPr>
              <a:t>2</a:t>
            </a:r>
            <a:endParaRPr lang="el-GR" sz="2000" baseline="-25000" dirty="0">
              <a:cs typeface="Calibri" panose="020F0502020204030204" pitchFamily="34" charset="0"/>
            </a:endParaRPr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870" y="3768230"/>
            <a:ext cx="7740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percentage </a:t>
            </a:r>
            <a:r>
              <a:rPr lang="en-GB" sz="2000" b="1" dirty="0"/>
              <a:t>ratio of the total surface of green urban </a:t>
            </a:r>
            <a:r>
              <a:rPr lang="en-GB" sz="2000" b="1" dirty="0" smtClean="0"/>
              <a:t>areas </a:t>
            </a:r>
            <a:r>
              <a:rPr lang="en-US" sz="2000" dirty="0" smtClean="0"/>
              <a:t>to </a:t>
            </a:r>
            <a:r>
              <a:rPr lang="en-US" sz="2000" dirty="0"/>
              <a:t>the </a:t>
            </a:r>
            <a:r>
              <a:rPr lang="el-GR" sz="2000" b="1" dirty="0"/>
              <a:t>total </a:t>
            </a:r>
            <a:r>
              <a:rPr lang="el-GR" sz="2000" b="1" dirty="0" err="1"/>
              <a:t>surface</a:t>
            </a:r>
            <a:r>
              <a:rPr lang="el-GR" sz="2000" b="1" dirty="0"/>
              <a:t> </a:t>
            </a:r>
            <a:r>
              <a:rPr lang="el-GR" sz="2000" b="1" dirty="0" err="1" smtClean="0"/>
              <a:t>area</a:t>
            </a:r>
            <a:r>
              <a:rPr lang="en-US" sz="2000" b="1" dirty="0" smtClean="0"/>
              <a:t> </a:t>
            </a:r>
            <a:r>
              <a:rPr lang="en-GB" sz="2000" b="1" dirty="0" smtClean="0"/>
              <a:t>of </a:t>
            </a:r>
            <a:r>
              <a:rPr lang="en-GB" sz="2000" b="1" dirty="0"/>
              <a:t>the city </a:t>
            </a:r>
            <a:endParaRPr lang="el-GR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275259" y="4736050"/>
            <a:ext cx="1893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cs typeface="Calibri" panose="020F0502020204030204" pitchFamily="34" charset="0"/>
              </a:rPr>
              <a:t>3500000 m</a:t>
            </a:r>
            <a:r>
              <a:rPr lang="en-US" sz="2200" b="1" baseline="30000" dirty="0" smtClean="0">
                <a:cs typeface="Calibri" panose="020F0502020204030204" pitchFamily="34" charset="0"/>
              </a:rPr>
              <a:t>2</a:t>
            </a:r>
            <a:r>
              <a:rPr lang="en-US" sz="2200" b="1" dirty="0" smtClean="0">
                <a:cs typeface="Calibri" panose="020F0502020204030204" pitchFamily="34" charset="0"/>
              </a:rPr>
              <a:t> </a:t>
            </a:r>
            <a:endParaRPr lang="en-US" sz="2200" u="sng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839566" y="4736050"/>
            <a:ext cx="17139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cs typeface="Calibri" panose="020F0502020204030204" pitchFamily="34" charset="0"/>
              </a:rPr>
              <a:t>13000000 m</a:t>
            </a:r>
            <a:r>
              <a:rPr lang="en-US" sz="2200" b="1" baseline="30000" dirty="0">
                <a:cs typeface="Calibri" panose="020F0502020204030204" pitchFamily="34" charset="0"/>
              </a:rPr>
              <a:t>2</a:t>
            </a:r>
            <a:endParaRPr lang="en-US" sz="2200" baseline="30000" dirty="0"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27502" y="4621510"/>
            <a:ext cx="189638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27 %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Double Bracket 22"/>
          <p:cNvSpPr/>
          <p:nvPr/>
        </p:nvSpPr>
        <p:spPr>
          <a:xfrm>
            <a:off x="1275259" y="4693239"/>
            <a:ext cx="4348369" cy="48573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Multiply 23"/>
          <p:cNvSpPr/>
          <p:nvPr/>
        </p:nvSpPr>
        <p:spPr>
          <a:xfrm>
            <a:off x="5672944" y="4727480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6458" y="4736050"/>
            <a:ext cx="6126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100</a:t>
            </a:r>
            <a:endParaRPr lang="el-GR" sz="2200" dirty="0"/>
          </a:p>
        </p:txBody>
      </p:sp>
      <p:sp>
        <p:nvSpPr>
          <p:cNvPr id="26" name="Equal 25"/>
          <p:cNvSpPr/>
          <p:nvPr/>
        </p:nvSpPr>
        <p:spPr>
          <a:xfrm>
            <a:off x="6611660" y="4776073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7" name="Division 26"/>
          <p:cNvSpPr/>
          <p:nvPr/>
        </p:nvSpPr>
        <p:spPr>
          <a:xfrm>
            <a:off x="2990724" y="4747492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Rectangle 27"/>
          <p:cNvSpPr/>
          <p:nvPr/>
        </p:nvSpPr>
        <p:spPr>
          <a:xfrm>
            <a:off x="327621" y="1104014"/>
            <a:ext cx="79996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b="1" dirty="0" smtClean="0">
                <a:cs typeface="Calibri" panose="020F0502020204030204" pitchFamily="34" charset="0"/>
              </a:rPr>
              <a:t>T</a:t>
            </a:r>
            <a:r>
              <a:rPr lang="en-US" sz="2000" b="1" dirty="0" err="1" smtClean="0">
                <a:cs typeface="Calibri" panose="020F0502020204030204" pitchFamily="34" charset="0"/>
              </a:rPr>
              <a:t>otal</a:t>
            </a:r>
            <a:r>
              <a:rPr lang="en-US" sz="2000" b="1" dirty="0" smtClean="0">
                <a:cs typeface="Calibri" panose="020F0502020204030204" pitchFamily="34" charset="0"/>
              </a:rPr>
              <a:t> surface</a:t>
            </a:r>
            <a:r>
              <a:rPr lang="el-GR" sz="2000" b="1" dirty="0" smtClean="0">
                <a:cs typeface="Calibri" panose="020F0502020204030204" pitchFamily="34" charset="0"/>
              </a:rPr>
              <a:t>: </a:t>
            </a:r>
            <a:r>
              <a:rPr lang="en-US" sz="2000" b="1" dirty="0" smtClean="0">
                <a:cs typeface="Calibri" panose="020F0502020204030204" pitchFamily="34" charset="0"/>
              </a:rPr>
              <a:t>13000000 m</a:t>
            </a:r>
            <a:r>
              <a:rPr lang="en-US" sz="2000" b="1" baseline="30000" dirty="0" smtClean="0">
                <a:cs typeface="Calibri" panose="020F0502020204030204" pitchFamily="34" charset="0"/>
              </a:rPr>
              <a:t>2</a:t>
            </a:r>
            <a:endParaRPr lang="en-US" sz="2000" baseline="30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sz="1400" b="1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14960" y="3353708"/>
            <a:ext cx="8514080" cy="977356"/>
            <a:chOff x="340512" y="3752469"/>
            <a:chExt cx="8514080" cy="977356"/>
          </a:xfrm>
        </p:grpSpPr>
        <p:sp>
          <p:nvSpPr>
            <p:cNvPr id="14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en-GB" sz="2000" b="1" dirty="0"/>
                <a:t>Calculate the percentage ratio of all vegetated areas within the city 	boundaries in relation to the total city area </a:t>
              </a:r>
              <a:r>
                <a:rPr lang="en-US" sz="2000" b="1" dirty="0" smtClean="0"/>
                <a:t>	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A small existing city has α total surface area </a:t>
            </a:r>
            <a:r>
              <a:rPr lang="en-US" sz="2200" dirty="0">
                <a:cs typeface="Calibri" panose="020F0502020204030204" pitchFamily="34" charset="0"/>
              </a:rPr>
              <a:t>of </a:t>
            </a:r>
            <a:r>
              <a:rPr lang="en-US" sz="2200" dirty="0" smtClean="0">
                <a:cs typeface="Calibri" panose="020F0502020204030204" pitchFamily="34" charset="0"/>
              </a:rPr>
              <a:t>608.5 square kilometers (km²). </a:t>
            </a:r>
            <a:r>
              <a:rPr lang="en-US" sz="2200" dirty="0">
                <a:cs typeface="Calibri" panose="020F0502020204030204" pitchFamily="34" charset="0"/>
              </a:rPr>
              <a:t>P</a:t>
            </a:r>
            <a:r>
              <a:rPr lang="en-US" sz="2200" dirty="0" smtClean="0">
                <a:cs typeface="Calibri" panose="020F0502020204030204" pitchFamily="34" charset="0"/>
              </a:rPr>
              <a:t>ublic </a:t>
            </a:r>
            <a:r>
              <a:rPr lang="en-US" sz="2200" dirty="0">
                <a:cs typeface="Calibri" panose="020F0502020204030204" pitchFamily="34" charset="0"/>
              </a:rPr>
              <a:t>and private </a:t>
            </a:r>
            <a:r>
              <a:rPr lang="en-US" sz="2200" dirty="0" smtClean="0">
                <a:cs typeface="Calibri" panose="020F0502020204030204" pitchFamily="34" charset="0"/>
              </a:rPr>
              <a:t>g</a:t>
            </a:r>
            <a:r>
              <a:rPr lang="el-GR" sz="2200" dirty="0" smtClean="0">
                <a:cs typeface="Calibri" panose="020F0502020204030204" pitchFamily="34" charset="0"/>
              </a:rPr>
              <a:t>reen and natural areas cover</a:t>
            </a:r>
            <a:r>
              <a:rPr lang="en-US" sz="2200" dirty="0" smtClean="0">
                <a:cs typeface="Calibri" panose="020F0502020204030204" pitchFamily="34" charset="0"/>
              </a:rPr>
              <a:t> </a:t>
            </a:r>
            <a:r>
              <a:rPr lang="el-GR" sz="2200" dirty="0" smtClean="0">
                <a:cs typeface="Calibri" panose="020F0502020204030204" pitchFamily="34" charset="0"/>
              </a:rPr>
              <a:t>202.1</a:t>
            </a:r>
            <a:r>
              <a:rPr lang="en-US" sz="2200" dirty="0" smtClean="0">
                <a:cs typeface="Calibri" panose="020F0502020204030204" pitchFamily="34" charset="0"/>
              </a:rPr>
              <a:t> km². </a:t>
            </a:r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463696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l-G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A</a:t>
                      </a:r>
                      <a:r>
                        <a:rPr kumimoji="0" lang="fr-F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.</a:t>
                      </a:r>
                      <a:r>
                        <a:rPr kumimoji="0" lang="el-G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2</a:t>
                      </a:r>
                      <a:r>
                        <a:rPr kumimoji="0" lang="fr-F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.</a:t>
                      </a:r>
                      <a:r>
                        <a:rPr kumimoji="0" lang="el-G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  <a:r>
                        <a:rPr kumimoji="0" lang="fr-F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 – AVAILABILITY OF </a:t>
                      </a:r>
                      <a:r>
                        <a:rPr kumimoji="0" lang="el-G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GREEN URBAN AREAS</a:t>
                      </a:r>
                      <a:endParaRPr lang="el-GR" sz="2800" b="1" i="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A</a:t>
                      </a:r>
                      <a:r>
                        <a:rPr lang="en-US" dirty="0" smtClean="0"/>
                        <a:t>. Use of land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A</a:t>
                      </a:r>
                      <a:r>
                        <a:rPr lang="en-US" dirty="0" smtClean="0"/>
                        <a:t>.</a:t>
                      </a:r>
                      <a:r>
                        <a:rPr lang="el-GR" dirty="0" smtClean="0"/>
                        <a:t>2</a:t>
                      </a:r>
                      <a:r>
                        <a:rPr lang="en-US" dirty="0" smtClean="0"/>
                        <a:t>. Green urban areas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– AVAILABILITY OF </a:t>
            </a:r>
            <a:r>
              <a:rPr lang="el-GR" sz="28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22" y="2759623"/>
            <a:ext cx="4663355" cy="349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22" name="Rectangle 21"/>
          <p:cNvSpPr/>
          <p:nvPr/>
        </p:nvSpPr>
        <p:spPr>
          <a:xfrm>
            <a:off x="457201" y="1515858"/>
            <a:ext cx="84209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/>
              </a:rPr>
              <a:t>The amount of vegetated and/or natural surface cover is an indicator of how much “green” space a city has. Green or natural spaces are important to the sustainability of a city. </a:t>
            </a:r>
            <a:r>
              <a:rPr lang="en-US" sz="2000" dirty="0" smtClean="0">
                <a:latin typeface="Open Sans"/>
              </a:rPr>
              <a:t>They </a:t>
            </a:r>
            <a:r>
              <a:rPr lang="en-US" sz="2000" dirty="0">
                <a:latin typeface="Open Sans"/>
              </a:rPr>
              <a:t>improve the urban climate, capture atmospheric pollutants, reduce storm </a:t>
            </a:r>
            <a:r>
              <a:rPr lang="en-US" sz="2000" dirty="0" smtClean="0">
                <a:latin typeface="Open Sans"/>
              </a:rPr>
              <a:t>runoff</a:t>
            </a:r>
            <a:r>
              <a:rPr lang="el-GR" sz="2000" dirty="0" smtClean="0">
                <a:latin typeface="Open Sans"/>
              </a:rPr>
              <a:t>, </a:t>
            </a:r>
            <a:r>
              <a:rPr lang="en-US" sz="2000" dirty="0" smtClean="0">
                <a:latin typeface="Open Sans"/>
              </a:rPr>
              <a:t>reduce </a:t>
            </a:r>
            <a:r>
              <a:rPr lang="en-US" sz="2000" dirty="0">
                <a:latin typeface="Open Sans"/>
              </a:rPr>
              <a:t>the “heat island” effect  and improve quality of life by providing </a:t>
            </a:r>
            <a:r>
              <a:rPr lang="en-US" sz="2000" dirty="0" smtClean="0">
                <a:latin typeface="Open Sans"/>
              </a:rPr>
              <a:t>recreation</a:t>
            </a:r>
            <a:r>
              <a:rPr lang="el-GR" sz="2000" dirty="0" smtClean="0">
                <a:latin typeface="Open Sans"/>
              </a:rPr>
              <a:t>al</a:t>
            </a:r>
            <a:r>
              <a:rPr lang="en-US" sz="2000" dirty="0" smtClean="0">
                <a:latin typeface="Open Sans"/>
              </a:rPr>
              <a:t> spaces</a:t>
            </a:r>
            <a:r>
              <a:rPr lang="el-GR" sz="2000" dirty="0" smtClean="0">
                <a:latin typeface="Open Sans"/>
              </a:rPr>
              <a:t> </a:t>
            </a:r>
            <a:r>
              <a:rPr lang="en-US" sz="2000" dirty="0" smtClean="0">
                <a:latin typeface="Open Sans"/>
              </a:rPr>
              <a:t>for </a:t>
            </a:r>
            <a:r>
              <a:rPr lang="en-US" sz="2000" dirty="0">
                <a:latin typeface="Open Sans"/>
              </a:rPr>
              <a:t>urban inhabitants</a:t>
            </a:r>
            <a:endParaRPr lang="el-GR" sz="2000" dirty="0" smtClean="0">
              <a:latin typeface="Open Sans"/>
            </a:endParaRPr>
          </a:p>
          <a:p>
            <a:endParaRPr lang="el-GR" sz="2000" dirty="0">
              <a:latin typeface="Open San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812" y="3515411"/>
            <a:ext cx="4182218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7515" y="1022376"/>
            <a:ext cx="6435803" cy="52145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1515" y="1861997"/>
            <a:ext cx="2806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dirty="0" smtClean="0"/>
              <a:t>Green areas include parks, </a:t>
            </a:r>
            <a:r>
              <a:rPr lang="en-US" sz="2000" dirty="0" smtClean="0"/>
              <a:t>groves and green urban spaces in general.</a:t>
            </a:r>
          </a:p>
          <a:p>
            <a:r>
              <a:rPr lang="en-US" sz="2000" dirty="0" smtClean="0"/>
              <a:t>Blue areas include rivers, lakes and large water areas in general.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72389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677950"/>
              </p:ext>
            </p:extLst>
          </p:nvPr>
        </p:nvGraphicFramePr>
        <p:xfrm>
          <a:off x="457200" y="1970156"/>
          <a:ext cx="8229600" cy="1666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Ratio of all vegetated areas within the city boundaries in relation to the total city 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effectLst/>
                        </a:rPr>
                        <a:t>%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Urban area thematic map</a:t>
                      </a:r>
                      <a:endParaRPr lang="it-IT" dirty="0"/>
                    </a:p>
                    <a:p>
                      <a:pPr algn="ctr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984737" y="3856423"/>
            <a:ext cx="7378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Information on green </a:t>
            </a:r>
            <a:r>
              <a:rPr lang="en-US" dirty="0" smtClean="0"/>
              <a:t>area</a:t>
            </a:r>
            <a:r>
              <a:rPr lang="en-US" dirty="0"/>
              <a:t>s</a:t>
            </a:r>
            <a:r>
              <a:rPr lang="en-US" dirty="0" smtClean="0"/>
              <a:t> </a:t>
            </a:r>
            <a:r>
              <a:rPr lang="en-US" dirty="0"/>
              <a:t>should be obtained from municipal recreation and parks departments, planning departments, forestry departments and census. Green areas can be </a:t>
            </a:r>
            <a:r>
              <a:rPr lang="en-US" dirty="0" smtClean="0"/>
              <a:t>de</a:t>
            </a:r>
            <a:r>
              <a:rPr lang="el-GR" dirty="0" smtClean="0"/>
              <a:t>fined from </a:t>
            </a:r>
            <a:r>
              <a:rPr lang="en-US" dirty="0" smtClean="0"/>
              <a:t>land </a:t>
            </a:r>
            <a:r>
              <a:rPr lang="en-US" dirty="0"/>
              <a:t>use/land cover maps.</a:t>
            </a:r>
            <a:endParaRPr lang="el-G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9" y="4026714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1" y="982912"/>
            <a:ext cx="8440497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GB" sz="2400" dirty="0"/>
              <a:t>Facilitate climate change adaptation and mitigation, to improve health and quality of life, favouring biodiversity conservation.</a:t>
            </a:r>
            <a:endParaRPr lang="it-IT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521" y="3020877"/>
            <a:ext cx="3798137" cy="241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Green </a:t>
            </a:r>
            <a:r>
              <a:rPr lang="en-US" dirty="0"/>
              <a:t>area is broader than recreation space, and should include both public and private spaces. Green or natural spaces areas should also include green roofs</a:t>
            </a:r>
            <a:r>
              <a:rPr lang="en-US" dirty="0" smtClean="0"/>
              <a:t>.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Areas </a:t>
            </a:r>
            <a:r>
              <a:rPr lang="en-US" dirty="0"/>
              <a:t>that are without green or natural surface cover are assumed to be sealed (i.e. paved or impervious</a:t>
            </a:r>
            <a:r>
              <a:rPr lang="en-US" dirty="0" smtClean="0"/>
              <a:t>).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the whole city.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406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473640"/>
            <a:ext cx="8401120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Calculate </a:t>
            </a:r>
            <a:r>
              <a:rPr lang="el-GR" dirty="0" smtClean="0"/>
              <a:t>the </a:t>
            </a:r>
            <a:r>
              <a:rPr lang="el-GR" b="1" dirty="0" smtClean="0"/>
              <a:t>total </a:t>
            </a:r>
            <a:r>
              <a:rPr lang="el-GR" b="1" dirty="0" err="1" smtClean="0"/>
              <a:t>surface</a:t>
            </a:r>
            <a:r>
              <a:rPr lang="el-GR" b="1" dirty="0" smtClean="0"/>
              <a:t> of the city</a:t>
            </a:r>
            <a:r>
              <a:rPr lang="el-GR" dirty="0" smtClean="0"/>
              <a:t>, [m</a:t>
            </a:r>
            <a:r>
              <a:rPr lang="el-GR" baseline="30000" dirty="0" smtClean="0"/>
              <a:t>2</a:t>
            </a:r>
            <a:r>
              <a:rPr lang="el-GR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Calculate </a:t>
            </a:r>
            <a:r>
              <a:rPr lang="en-US" b="1" dirty="0" smtClean="0"/>
              <a:t>the </a:t>
            </a:r>
            <a:r>
              <a:rPr lang="en-US" b="1" dirty="0"/>
              <a:t>total surface </a:t>
            </a:r>
            <a:r>
              <a:rPr lang="en-US" b="1" dirty="0" smtClean="0"/>
              <a:t>of </a:t>
            </a:r>
            <a:r>
              <a:rPr lang="en-GB" b="1" dirty="0"/>
              <a:t>green urban areas </a:t>
            </a:r>
            <a:r>
              <a:rPr lang="en-GB" dirty="0"/>
              <a:t>in the </a:t>
            </a:r>
            <a:r>
              <a:rPr lang="en-GB" dirty="0" smtClean="0"/>
              <a:t>city</a:t>
            </a:r>
            <a:r>
              <a:rPr lang="en-US" dirty="0" smtClean="0"/>
              <a:t>, [</a:t>
            </a:r>
            <a:r>
              <a:rPr lang="el-GR" dirty="0" smtClean="0"/>
              <a:t>m</a:t>
            </a:r>
            <a:r>
              <a:rPr lang="el-GR" baseline="30000" dirty="0" smtClean="0"/>
              <a:t>2</a:t>
            </a:r>
            <a:r>
              <a:rPr lang="en-US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Calculate the indicator’s value as the </a:t>
            </a:r>
            <a:r>
              <a:rPr lang="el-GR" b="1" dirty="0" smtClean="0"/>
              <a:t>percentage </a:t>
            </a:r>
            <a:r>
              <a:rPr lang="en-US" b="1" dirty="0" smtClean="0"/>
              <a:t>ratio </a:t>
            </a:r>
            <a:r>
              <a:rPr lang="en-US" dirty="0"/>
              <a:t>of the </a:t>
            </a:r>
            <a:r>
              <a:rPr lang="en-US" b="1" dirty="0"/>
              <a:t>total surface of </a:t>
            </a:r>
            <a:r>
              <a:rPr lang="en-GB" b="1" dirty="0"/>
              <a:t>green urban areas </a:t>
            </a:r>
            <a:r>
              <a:rPr lang="en-US" dirty="0" smtClean="0">
                <a:solidFill>
                  <a:srgbClr val="1A965E"/>
                </a:solidFill>
              </a:rPr>
              <a:t>(step </a:t>
            </a:r>
            <a:r>
              <a:rPr lang="en-US" dirty="0">
                <a:solidFill>
                  <a:srgbClr val="1A965E"/>
                </a:solidFill>
              </a:rPr>
              <a:t>2) </a:t>
            </a:r>
            <a:r>
              <a:rPr lang="en-US" dirty="0"/>
              <a:t>to the </a:t>
            </a:r>
            <a:r>
              <a:rPr lang="el-GR" b="1" dirty="0"/>
              <a:t>total </a:t>
            </a:r>
            <a:r>
              <a:rPr lang="el-GR" b="1" dirty="0" err="1"/>
              <a:t>surface</a:t>
            </a:r>
            <a:r>
              <a:rPr lang="el-GR" b="1" dirty="0"/>
              <a:t> </a:t>
            </a:r>
            <a:r>
              <a:rPr lang="el-GR" b="1" dirty="0" smtClean="0"/>
              <a:t>of </a:t>
            </a:r>
            <a:r>
              <a:rPr lang="el-GR" b="1" dirty="0"/>
              <a:t>the city</a:t>
            </a:r>
            <a:r>
              <a:rPr lang="en-US" dirty="0" smtClean="0"/>
              <a:t> </a:t>
            </a:r>
            <a:r>
              <a:rPr lang="en-US" dirty="0">
                <a:solidFill>
                  <a:srgbClr val="1A965E"/>
                </a:solidFill>
              </a:rPr>
              <a:t>(step 1</a:t>
            </a:r>
            <a:r>
              <a:rPr lang="en-US" dirty="0" smtClean="0">
                <a:solidFill>
                  <a:srgbClr val="1A965E"/>
                </a:solidFill>
              </a:rPr>
              <a:t>)</a:t>
            </a:r>
            <a:r>
              <a:rPr lang="el-GR" dirty="0" smtClean="0"/>
              <a:t>, [%]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b="1" u="sng" dirty="0">
              <a:solidFill>
                <a:srgbClr val="1A965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882" y="5204665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3544" y="5721720"/>
            <a:ext cx="545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58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A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1</a:t>
            </a:r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– AVAILABILITY OF </a:t>
            </a:r>
            <a:r>
              <a:rPr lang="el-G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GREEN URBAN AREAS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7220" y="1225539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</a:pPr>
            <a:r>
              <a:rPr lang="en-US" sz="2000" b="1" dirty="0" smtClean="0"/>
              <a:t>ISO </a:t>
            </a:r>
            <a:r>
              <a:rPr lang="en-US" sz="2000" b="1" dirty="0"/>
              <a:t>37120</a:t>
            </a:r>
            <a:r>
              <a:rPr lang="en-US" sz="2000" dirty="0"/>
              <a:t>, Second edition 2018-07, “Sustainable cities and communities — Indicators for city services and quality of life</a:t>
            </a:r>
            <a:r>
              <a:rPr lang="en-US" sz="2000" dirty="0" smtClean="0"/>
              <a:t>”</a:t>
            </a:r>
          </a:p>
          <a:p>
            <a:pPr marL="457200" indent="-457200">
              <a:spcAft>
                <a:spcPts val="600"/>
              </a:spcAft>
            </a:pPr>
            <a:r>
              <a:rPr lang="en-GB" sz="2000" b="1" dirty="0"/>
              <a:t>IEFCA 2019</a:t>
            </a:r>
            <a:r>
              <a:rPr lang="en-GB" sz="2000" dirty="0"/>
              <a:t> edition – Calculation Guideline</a:t>
            </a:r>
            <a:endParaRPr lang="el-GR" sz="2000" dirty="0" smtClean="0"/>
          </a:p>
          <a:p>
            <a:pPr marL="457200" indent="-457200">
              <a:spcAft>
                <a:spcPts val="600"/>
              </a:spcAft>
            </a:pPr>
            <a:r>
              <a:rPr lang="en-US" sz="2000" b="1" dirty="0" smtClean="0"/>
              <a:t>United </a:t>
            </a:r>
            <a:r>
              <a:rPr lang="en-US" sz="2000" b="1" dirty="0"/>
              <a:t>for Smart Sustainable Cities </a:t>
            </a:r>
            <a:r>
              <a:rPr lang="en-US" sz="2000" dirty="0"/>
              <a:t>(U4SSC) - Collection Methodology for Key Performance Indicators for Smart Sustainable Cities</a:t>
            </a:r>
          </a:p>
          <a:p>
            <a:pPr marL="457200" indent="-457200">
              <a:spcAft>
                <a:spcPts val="600"/>
              </a:spcAft>
            </a:pPr>
            <a:r>
              <a:rPr lang="en-US" sz="2000" b="1" dirty="0" smtClean="0"/>
              <a:t>Guidelines </a:t>
            </a:r>
            <a:r>
              <a:rPr lang="en-US" sz="2000" b="1" dirty="0"/>
              <a:t>on best practice to limit</a:t>
            </a:r>
            <a:r>
              <a:rPr lang="en-US" sz="2000" b="1" dirty="0" smtClean="0"/>
              <a:t>,</a:t>
            </a:r>
            <a:r>
              <a:rPr lang="el-GR" sz="2000" b="1" dirty="0" smtClean="0"/>
              <a:t> </a:t>
            </a:r>
            <a:r>
              <a:rPr lang="en-US" sz="2000" b="1" dirty="0" smtClean="0"/>
              <a:t>mitigate </a:t>
            </a:r>
            <a:r>
              <a:rPr lang="en-US" sz="2000" b="1" dirty="0"/>
              <a:t>or </a:t>
            </a:r>
            <a:r>
              <a:rPr lang="en-US" sz="2000" b="1" dirty="0" smtClean="0"/>
              <a:t>compensate</a:t>
            </a:r>
            <a:r>
              <a:rPr lang="el-GR" sz="2000" b="1" dirty="0" smtClean="0"/>
              <a:t> </a:t>
            </a:r>
            <a:r>
              <a:rPr lang="en-US" sz="2000" b="1" dirty="0" smtClean="0"/>
              <a:t>soil sealing</a:t>
            </a:r>
            <a:r>
              <a:rPr lang="el-GR" sz="2000" dirty="0" smtClean="0"/>
              <a:t>, </a:t>
            </a:r>
            <a:r>
              <a:rPr lang="en-US" sz="2000" dirty="0"/>
              <a:t>Luxembourg: Publications Office of the European Union, </a:t>
            </a:r>
            <a:r>
              <a:rPr lang="en-US" sz="2000" dirty="0" smtClean="0"/>
              <a:t>2012</a:t>
            </a:r>
            <a:r>
              <a:rPr lang="el-GR" sz="2000" dirty="0" smtClean="0"/>
              <a:t>. </a:t>
            </a: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smtClean="0"/>
              <a:t>ec.europa.eu/environment/soil/pdf/guidelines/pub/soil_en.pdf</a:t>
            </a:r>
          </a:p>
          <a:p>
            <a:pPr marL="457200" indent="-457200">
              <a:spcAft>
                <a:spcPts val="600"/>
              </a:spcAft>
            </a:pP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6258139" y="3949271"/>
            <a:ext cx="2358681" cy="2336033"/>
            <a:chOff x="3875550" y="3222162"/>
            <a:chExt cx="2894740" cy="2597865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550" y="3222162"/>
              <a:ext cx="1480876" cy="209266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97880" y="5375071"/>
              <a:ext cx="2872410" cy="444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/>
                <a:t>https://unhabitat.org/books/urban-planning-for-city-leaders</a:t>
              </a:r>
              <a:r>
                <a:rPr lang="en-GB" sz="1000" dirty="0" smtClean="0"/>
                <a:t>/ </a:t>
              </a:r>
              <a:endParaRPr lang="en-GB" sz="1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50474" y="3949271"/>
            <a:ext cx="2586020" cy="2336033"/>
            <a:chOff x="139748" y="2995479"/>
            <a:chExt cx="2912805" cy="2751546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224" y="2995479"/>
              <a:ext cx="1552575" cy="221162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139748" y="5275747"/>
              <a:ext cx="2912805" cy="471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/>
                <a:t>https://</a:t>
              </a:r>
              <a:r>
                <a:rPr lang="en-GB" sz="1000" dirty="0" smtClean="0"/>
                <a:t>www.ncl.ac.uk/media/wwwnclacuk/ceser/files/Understanding%20Cities.pdf 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7FEAA2-67DB-498C-9819-EE4269CD3308}"/>
</file>

<file path=customXml/itemProps2.xml><?xml version="1.0" encoding="utf-8"?>
<ds:datastoreItem xmlns:ds="http://schemas.openxmlformats.org/officeDocument/2006/customXml" ds:itemID="{6335DDD1-87EB-4222-9CF2-FD28686FB529}"/>
</file>

<file path=customXml/itemProps3.xml><?xml version="1.0" encoding="utf-8"?>
<ds:datastoreItem xmlns:ds="http://schemas.openxmlformats.org/officeDocument/2006/customXml" ds:itemID="{F32C1A5C-2864-4A7C-A000-018DFADAA8C5}"/>
</file>

<file path=docProps/app.xml><?xml version="1.0" encoding="utf-8"?>
<Properties xmlns="http://schemas.openxmlformats.org/officeDocument/2006/extended-properties" xmlns:vt="http://schemas.openxmlformats.org/officeDocument/2006/docPropsVTypes">
  <TotalTime>27627</TotalTime>
  <Words>640</Words>
  <Application>Microsoft Office PowerPoint</Application>
  <PresentationFormat>On-screen Show (4:3)</PresentationFormat>
  <Paragraphs>98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Open Sans</vt:lpstr>
      <vt:lpstr>Times New Roman</vt:lpstr>
      <vt:lpstr>Larissa</vt:lpstr>
      <vt:lpstr>PowerPoint Presentation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  <vt:lpstr>A.2.1 – AVAILABILITY OF GREEN URBAN AREAS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448</cp:revision>
  <dcterms:created xsi:type="dcterms:W3CDTF">2017-01-09T10:20:00Z</dcterms:created>
  <dcterms:modified xsi:type="dcterms:W3CDTF">2022-12-22T09:08:57Z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